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99" r:id="rId3"/>
    <p:sldId id="340" r:id="rId4"/>
    <p:sldId id="341" r:id="rId5"/>
    <p:sldId id="339" r:id="rId6"/>
    <p:sldId id="327" r:id="rId7"/>
    <p:sldId id="328" r:id="rId8"/>
    <p:sldId id="330" r:id="rId9"/>
    <p:sldId id="332" r:id="rId10"/>
    <p:sldId id="334" r:id="rId11"/>
    <p:sldId id="33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67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07504" y="1412775"/>
            <a:ext cx="8856984" cy="1656751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общеобразовательное учреждение</a:t>
            </a:r>
            <a:br>
              <a:rPr lang="ru-RU" sz="1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«Начальная школа, реализующая адаптированные образовательные программы </a:t>
            </a:r>
            <a:br>
              <a:rPr lang="ru-RU" sz="1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детей с нарушениями зрения, начальная школа № 2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Ворошиловского района г. Волгограда» </a:t>
            </a:r>
            <a:b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 «К ЗДОРОВЬЮ – ВМЕСТЕ!»</a:t>
            </a:r>
            <a:endParaRPr lang="ru-RU" sz="2000" dirty="0"/>
          </a:p>
        </p:txBody>
      </p:sp>
      <p:pic>
        <p:nvPicPr>
          <p:cNvPr id="5" name="Рисунок 4" descr="C:\Users\User\Desktop\logotip_profsojuz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16632"/>
            <a:ext cx="2214642" cy="1296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5" name="Picture 3" descr="E:\ритмика для взрослых\IMG_20200908_1342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443" y="3069526"/>
            <a:ext cx="4797476" cy="3598107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11560" y="188640"/>
            <a:ext cx="8064896" cy="3744416"/>
          </a:xfrm>
        </p:spPr>
        <p:txBody>
          <a:bodyPr>
            <a:noAutofit/>
          </a:bodyPr>
          <a:lstStyle/>
          <a:p>
            <a:pPr algn="l"/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МОУ начальная школа  №2 – особенное учреждение. Воспитанники и обучающиеся имеют отклонения в развитии в форме нарушений зрения. Кроме педагогов, педагога - психолога, инструктора ФК, учителя - логопеда, музыкального руководителя здесь трудятся врачи-офтальмологи, медсестры - </a:t>
            </a:r>
            <a:r>
              <a:rPr lang="ru-RU" sz="1800" b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ортоптистки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ОУ работает более 35 лет.</a:t>
            </a:r>
            <a:b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Профсоюзная организация объединяет 44 человека, это - 100 % трудового коллектива!</a:t>
            </a:r>
            <a:b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Большинство сотрудников работают в коррекционно-образовательном учреждении много лет, имеют значительный профсоюзный стаж.</a:t>
            </a:r>
            <a:b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Ряды коллектива пополняют немало молодых специалистов, которые уже зарекомендовали себя инициативными педагогами и активными членами профсоюза.</a:t>
            </a:r>
          </a:p>
        </p:txBody>
      </p:sp>
      <p:pic>
        <p:nvPicPr>
          <p:cNvPr id="3" name="Содержимое 3" descr="DSCN3062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3789040"/>
            <a:ext cx="5616624" cy="2880320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4294967295"/>
          </p:nvPr>
        </p:nvSpPr>
        <p:spPr>
          <a:xfrm>
            <a:off x="395536" y="260649"/>
            <a:ext cx="8568952" cy="659735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Пропаганда здорового образа жизни на сегодняшний день особенно актуальна.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Однако нехватка свободного времени не позволяет педагогам в полной мере заботиться о своем здоровье.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натолкнуло нас на мысль, что можно осуществлять  взаимообмен оздоровительными услугами между специалистами.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того чтобы увлечь коллектив, необходимы нестандартные идеи.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Таким образом, было принято решение о  разработке и реализации данного проекта.</a:t>
            </a:r>
          </a:p>
          <a:p>
            <a:endParaRPr lang="ru-RU" dirty="0"/>
          </a:p>
        </p:txBody>
      </p:sp>
      <p:pic>
        <p:nvPicPr>
          <p:cNvPr id="5" name="Picture 2" descr="C:\Users\Олеся\Desktop\Презентация Профсоюз\оля Косухина\ю 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3789040"/>
            <a:ext cx="3840427" cy="2880320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263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17AA16-0676-45A4-959C-A74F4691AF7A}"/>
              </a:ext>
            </a:extLst>
          </p:cNvPr>
          <p:cNvSpPr txBox="1"/>
          <p:nvPr/>
        </p:nvSpPr>
        <p:spPr>
          <a:xfrm>
            <a:off x="395536" y="476672"/>
            <a:ext cx="8568952" cy="5709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spcAft>
                <a:spcPts val="600"/>
              </a:spcAft>
            </a:pPr>
            <a:r>
              <a:rPr lang="ru-RU" sz="2000" b="1" kern="50" dirty="0">
                <a:effectLst/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Цель</a:t>
            </a:r>
            <a:endParaRPr lang="ru-RU" sz="2000" kern="50" dirty="0">
              <a:effectLst/>
              <a:latin typeface="Times New Roman" panose="02020603050405020304" pitchFamily="18" charset="0"/>
              <a:ea typeface="Arial Unicode MS"/>
              <a:cs typeface="Lohit Hindi"/>
            </a:endParaRPr>
          </a:p>
          <a:p>
            <a:pPr indent="450215" algn="just">
              <a:spcAft>
                <a:spcPts val="600"/>
              </a:spcAft>
            </a:pPr>
            <a:r>
              <a:rPr lang="ru-RU" sz="2000" kern="50" dirty="0">
                <a:effectLst/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Поиск оптимальных </a:t>
            </a:r>
            <a:r>
              <a:rPr lang="ru-RU" sz="2000" kern="50" dirty="0" err="1">
                <a:effectLst/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здоровьесберегающих</a:t>
            </a:r>
            <a:r>
              <a:rPr lang="ru-RU" sz="2000" kern="50" dirty="0">
                <a:effectLst/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и физкультурно-оздоровительных практик в рамках образовательного учреждения собственными силами специалистов.</a:t>
            </a:r>
            <a:endParaRPr lang="ru-RU" sz="2000" kern="50" dirty="0">
              <a:effectLst/>
              <a:latin typeface="Times New Roman" panose="02020603050405020304" pitchFamily="18" charset="0"/>
              <a:ea typeface="Arial Unicode MS"/>
              <a:cs typeface="Lohit Hindi"/>
            </a:endParaRPr>
          </a:p>
          <a:p>
            <a:pPr indent="450215" algn="just">
              <a:spcAft>
                <a:spcPts val="600"/>
              </a:spcAft>
            </a:pPr>
            <a:r>
              <a:rPr lang="ru-RU" sz="2000" b="1" kern="50" dirty="0">
                <a:effectLst/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Задачи</a:t>
            </a:r>
            <a:endParaRPr lang="ru-RU" sz="2000" kern="50" dirty="0">
              <a:effectLst/>
              <a:latin typeface="Times New Roman" panose="02020603050405020304" pitchFamily="18" charset="0"/>
              <a:ea typeface="Arial Unicode MS"/>
              <a:cs typeface="Lohit Hindi"/>
            </a:endParaRPr>
          </a:p>
          <a:p>
            <a:pPr marL="342900" lvl="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000" kern="50" dirty="0">
                <a:effectLst/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Развивать функции опорно-двигательного аппарата посредством коррекционной гимнастики.</a:t>
            </a:r>
            <a:endParaRPr lang="ru-RU" sz="2000" kern="50" dirty="0">
              <a:effectLst/>
              <a:latin typeface="Times New Roman" panose="02020603050405020304" pitchFamily="18" charset="0"/>
              <a:ea typeface="Arial Unicode MS"/>
              <a:cs typeface="Lohit Hindi"/>
            </a:endParaRPr>
          </a:p>
          <a:p>
            <a:pPr marL="342900" lvl="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000" kern="50" dirty="0">
                <a:effectLst/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Развивать гибкость, пластичность посредством ритмической гимнастики.</a:t>
            </a:r>
            <a:endParaRPr lang="ru-RU" sz="2000" kern="50" dirty="0">
              <a:effectLst/>
              <a:latin typeface="Times New Roman" panose="02020603050405020304" pitchFamily="18" charset="0"/>
              <a:ea typeface="Arial Unicode MS"/>
              <a:cs typeface="Lohit Hindi"/>
            </a:endParaRPr>
          </a:p>
          <a:p>
            <a:pPr marL="342900" lvl="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000" kern="50" dirty="0">
                <a:effectLst/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Снимать голосовое напряжение посредством вокальной гимнастики.</a:t>
            </a:r>
            <a:endParaRPr lang="ru-RU" sz="2000" kern="50" dirty="0">
              <a:effectLst/>
              <a:latin typeface="Times New Roman" panose="02020603050405020304" pitchFamily="18" charset="0"/>
              <a:ea typeface="Arial Unicode MS"/>
              <a:cs typeface="Lohit Hindi"/>
            </a:endParaRPr>
          </a:p>
          <a:p>
            <a:pPr marL="342900" lvl="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000" kern="50" dirty="0">
                <a:effectLst/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Развивать функции речевого аппарата посредством артикуляционной гимнастики.</a:t>
            </a:r>
            <a:endParaRPr lang="ru-RU" sz="2000" kern="50" dirty="0">
              <a:effectLst/>
              <a:latin typeface="Times New Roman" panose="02020603050405020304" pitchFamily="18" charset="0"/>
              <a:ea typeface="Arial Unicode MS"/>
              <a:cs typeface="Lohit Hindi"/>
            </a:endParaRPr>
          </a:p>
          <a:p>
            <a:pPr marL="342900" lvl="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000" kern="50" dirty="0">
                <a:effectLst/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Снимать психоэмоциональное напряжение, предотвращать эмоциональное выгорание посредством психологических занятий.</a:t>
            </a:r>
            <a:endParaRPr lang="ru-RU" sz="2000" kern="50" dirty="0">
              <a:effectLst/>
              <a:latin typeface="Times New Roman" panose="02020603050405020304" pitchFamily="18" charset="0"/>
              <a:ea typeface="Arial Unicode MS"/>
              <a:cs typeface="Lohit Hindi"/>
            </a:endParaRPr>
          </a:p>
          <a:p>
            <a:pPr marL="342900" lvl="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000" kern="50" dirty="0">
                <a:effectLst/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Проводить профилактические  мероприятия по охране зрения посредством зрительных гимнастик и аппаратного лечения.</a:t>
            </a:r>
            <a:endParaRPr lang="ru-RU" sz="2000" kern="50" dirty="0">
              <a:effectLst/>
              <a:latin typeface="Times New Roman" panose="02020603050405020304" pitchFamily="18" charset="0"/>
              <a:ea typeface="Arial Unicode MS"/>
              <a:cs typeface="Lohit Hindi"/>
            </a:endParaRPr>
          </a:p>
          <a:p>
            <a:pPr indent="450215" algn="just">
              <a:spcAft>
                <a:spcPts val="600"/>
              </a:spcAft>
            </a:pPr>
            <a:r>
              <a:rPr lang="ru-RU" sz="2000" kern="50" dirty="0">
                <a:effectLst/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7.  Пропагандировать здоровый образ жизни.</a:t>
            </a:r>
            <a:endParaRPr lang="ru-RU" sz="2000" kern="50" dirty="0">
              <a:effectLst/>
              <a:latin typeface="Times New Roman" panose="02020603050405020304" pitchFamily="18" charset="0"/>
              <a:ea typeface="Arial Unicode MS"/>
              <a:cs typeface="Lohit Hindi"/>
            </a:endParaRPr>
          </a:p>
        </p:txBody>
      </p:sp>
    </p:spTree>
    <p:extLst>
      <p:ext uri="{BB962C8B-B14F-4D97-AF65-F5344CB8AC3E}">
        <p14:creationId xmlns:p14="http://schemas.microsoft.com/office/powerpoint/2010/main" val="116887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107753" y="2168860"/>
            <a:ext cx="3096344" cy="2664296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НАПРАВЛЕНИЯ</a:t>
            </a: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РЕАЛИЗАЦИИ ПРОЕКТА</a:t>
            </a:r>
            <a:r>
              <a:rPr lang="ru-RU" dirty="0"/>
              <a:t>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87624" y="188640"/>
            <a:ext cx="2744936" cy="1656184"/>
          </a:xfrm>
          <a:prstGeom prst="roundRect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Коррекционные занятия</a:t>
            </a:r>
            <a:endParaRPr lang="ru-RU" dirty="0">
              <a:ln>
                <a:solidFill>
                  <a:schemeClr val="tx2">
                    <a:lumMod val="50000"/>
                  </a:schemeClr>
                </a:solidFill>
              </a:ln>
            </a:endParaRPr>
          </a:p>
          <a:p>
            <a:pPr algn="ctr"/>
            <a:endParaRPr lang="ru-RU" dirty="0">
              <a:ln>
                <a:solidFill>
                  <a:schemeClr val="tx2">
                    <a:lumMod val="50000"/>
                  </a:schemeClr>
                </a:solidFill>
              </a:ln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29568" y="2636912"/>
            <a:ext cx="2660581" cy="1728192"/>
          </a:xfrm>
          <a:prstGeom prst="roundRect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Ритмическая гимнастика</a:t>
            </a: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Вокальная</a:t>
            </a: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гимнастика</a:t>
            </a:r>
            <a:endParaRPr lang="ru-RU" dirty="0"/>
          </a:p>
          <a:p>
            <a:pPr algn="ctr"/>
            <a:endParaRPr lang="ru-RU" dirty="0">
              <a:ln>
                <a:solidFill>
                  <a:schemeClr val="tx2">
                    <a:lumMod val="50000"/>
                  </a:schemeClr>
                </a:solidFill>
              </a:ln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99592" y="4993971"/>
            <a:ext cx="2720412" cy="1656184"/>
          </a:xfrm>
          <a:prstGeom prst="roundRect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Артикуляционная гимнастика</a:t>
            </a: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Дыхательная</a:t>
            </a: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гимнастика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372200" y="2636912"/>
            <a:ext cx="2624042" cy="1656184"/>
          </a:xfrm>
          <a:prstGeom prst="roundRect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Консультации медицинских работников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220072" y="332656"/>
            <a:ext cx="2691801" cy="1656184"/>
          </a:xfrm>
          <a:prstGeom prst="roundRect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Психологические занятия </a:t>
            </a:r>
            <a:endParaRPr lang="ru-RU" b="1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436096" y="5013176"/>
            <a:ext cx="2720497" cy="1656184"/>
          </a:xfrm>
          <a:prstGeom prst="roundRect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Профилактика </a:t>
            </a: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глазных заболеваний</a:t>
            </a:r>
            <a:endParaRPr lang="ru-RU" dirty="0"/>
          </a:p>
          <a:p>
            <a:pPr algn="ctr"/>
            <a:endParaRPr lang="ru-RU" dirty="0">
              <a:ln>
                <a:solidFill>
                  <a:schemeClr val="tx2">
                    <a:lumMod val="50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52266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563938" y="0"/>
            <a:ext cx="5580062" cy="709613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Коррекционные занятия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3206750"/>
            <a:ext cx="5387975" cy="63341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Артикуляционная и дыхательная гимнастики</a:t>
            </a:r>
            <a:endParaRPr lang="ru-RU" dirty="0"/>
          </a:p>
        </p:txBody>
      </p:sp>
      <p:pic>
        <p:nvPicPr>
          <p:cNvPr id="1026" name="Picture 2" descr="C:\Users\c50d-a-k8k\Desktop\профком 1\IMG-20200907-WA001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5" t="21682"/>
          <a:stretch/>
        </p:blipFill>
        <p:spPr bwMode="auto">
          <a:xfrm>
            <a:off x="786557" y="710323"/>
            <a:ext cx="3384375" cy="2282485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50d-a-k8k\Desktop\профком 1\IMG-20200907-WA001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1" t="14950"/>
          <a:stretch/>
        </p:blipFill>
        <p:spPr bwMode="auto">
          <a:xfrm>
            <a:off x="5004048" y="710323"/>
            <a:ext cx="3396362" cy="2280494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Users\c50d-a-k8k\Desktop\профком 1\IMG_20200907_1322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840319"/>
            <a:ext cx="3816424" cy="2862318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c50d-a-k8k\Desktop\профком 1\IMG_20200908_1416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212976"/>
            <a:ext cx="2493929" cy="3489661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c50d-a-k8k\Desktop\профком 1\IMG_20200907_1322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89040"/>
            <a:ext cx="3816424" cy="2862318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16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16496" y="115888"/>
            <a:ext cx="7555904" cy="720725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Вокальная гимнастика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4294967295"/>
          </p:nvPr>
        </p:nvSpPr>
        <p:spPr>
          <a:xfrm>
            <a:off x="4211960" y="3529013"/>
            <a:ext cx="4932040" cy="763587"/>
          </a:xfrm>
        </p:spPr>
        <p:txBody>
          <a:bodyPr/>
          <a:lstStyle/>
          <a:p>
            <a:pPr marL="0" indent="0" algn="r">
              <a:buNone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Ритмическая гимнастика</a:t>
            </a:r>
            <a:endParaRPr lang="ru-RU" dirty="0"/>
          </a:p>
        </p:txBody>
      </p:sp>
      <p:pic>
        <p:nvPicPr>
          <p:cNvPr id="6146" name="Picture 2" descr="C:\Users\c50d-a-k8k\Desktop\профком 1\TГ¦¬TА¦-¦¦¦- ¦+¦¬TП TА¦-TБ¦¬¦¦¦-¦¦¦¬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17" y="764704"/>
            <a:ext cx="3686200" cy="2764650"/>
          </a:xfrm>
          <a:prstGeom prst="rect">
            <a:avLst/>
          </a:prstGeom>
          <a:ln w="38100" cap="sq">
            <a:solidFill>
              <a:schemeClr val="tx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c50d-a-k8k\Desktop\профком 1\IMG_20200908_1351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510" y="836712"/>
            <a:ext cx="3721937" cy="2791453"/>
          </a:xfrm>
          <a:prstGeom prst="rect">
            <a:avLst/>
          </a:prstGeom>
          <a:ln w="38100" cap="sq">
            <a:solidFill>
              <a:schemeClr val="tx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c50d-a-k8k\Desktop\профком 1\IMG_20200907_1327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510" y="4093682"/>
            <a:ext cx="3707192" cy="2596211"/>
          </a:xfrm>
          <a:prstGeom prst="rect">
            <a:avLst/>
          </a:prstGeom>
          <a:ln w="38100" cap="sq">
            <a:solidFill>
              <a:schemeClr val="tx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c50d-a-k8k\Desktop\профком 1\TА¦¬TВ¦-¦¬¦¦¦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96" y="4093682"/>
            <a:ext cx="3593651" cy="2596211"/>
          </a:xfrm>
          <a:prstGeom prst="rect">
            <a:avLst/>
          </a:prstGeom>
          <a:ln w="38100" cap="sq">
            <a:solidFill>
              <a:schemeClr val="tx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72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915815" y="274638"/>
            <a:ext cx="3528393" cy="286633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Психологические</a:t>
            </a:r>
            <a:b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занятия </a:t>
            </a:r>
            <a:endParaRPr lang="ru-RU" sz="2800" b="1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c50d-a-k8k\Desktop\профком 1\IMG_20200908_1402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74" y="324280"/>
            <a:ext cx="2805657" cy="3740876"/>
          </a:xfrm>
          <a:prstGeom prst="rect">
            <a:avLst/>
          </a:prstGeom>
          <a:ln w="38100" cap="sq">
            <a:solidFill>
              <a:schemeClr val="tx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c50d-a-k8k\Desktop\профком 1\IMG_20200908_14061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" t="39525" r="12977" b="3516"/>
          <a:stretch/>
        </p:blipFill>
        <p:spPr bwMode="auto">
          <a:xfrm>
            <a:off x="872835" y="4232596"/>
            <a:ext cx="3481279" cy="2585068"/>
          </a:xfrm>
          <a:prstGeom prst="rect">
            <a:avLst/>
          </a:prstGeom>
          <a:ln w="38100" cap="sq">
            <a:solidFill>
              <a:schemeClr val="tx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c50d-a-k8k\Desktop\профком 1\IMG_20200908_1408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6" r="6550"/>
          <a:stretch/>
        </p:blipFill>
        <p:spPr bwMode="auto">
          <a:xfrm>
            <a:off x="4860032" y="4249359"/>
            <a:ext cx="3562383" cy="2608641"/>
          </a:xfrm>
          <a:prstGeom prst="rect">
            <a:avLst/>
          </a:prstGeom>
          <a:ln w="38100" cap="sq">
            <a:solidFill>
              <a:schemeClr val="tx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c50d-a-k8k\Desktop\профком 1\IMG-20200909-WA00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53723"/>
            <a:ext cx="2812651" cy="3750201"/>
          </a:xfrm>
          <a:prstGeom prst="rect">
            <a:avLst/>
          </a:prstGeom>
          <a:ln w="38100" cap="sq">
            <a:solidFill>
              <a:schemeClr val="tx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33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8229600" cy="649287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Консультации медицинских работников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915816" y="4922838"/>
            <a:ext cx="3384376" cy="167451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Профилактика 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глазных 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заболеваний</a:t>
            </a:r>
            <a:endParaRPr lang="ru-RU" dirty="0"/>
          </a:p>
        </p:txBody>
      </p:sp>
      <p:pic>
        <p:nvPicPr>
          <p:cNvPr id="7171" name="Picture 3" descr="C:\Users\c50d-a-k8k\Desktop\профком 1\IMG_20200908_1358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692696"/>
            <a:ext cx="2935966" cy="3914621"/>
          </a:xfrm>
          <a:prstGeom prst="rect">
            <a:avLst/>
          </a:prstGeom>
          <a:ln w="38100" cap="sq">
            <a:solidFill>
              <a:schemeClr val="tx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c50d-a-k8k\Desktop\профком 1\IMG-20200908-WA00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2"/>
          <a:stretch/>
        </p:blipFill>
        <p:spPr bwMode="auto">
          <a:xfrm>
            <a:off x="117911" y="3121172"/>
            <a:ext cx="2797905" cy="3638323"/>
          </a:xfrm>
          <a:prstGeom prst="rect">
            <a:avLst/>
          </a:prstGeom>
          <a:ln w="38100" cap="sq">
            <a:solidFill>
              <a:schemeClr val="tx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c50d-a-k8k\Desktop\профком 1\IMG-20200909-WA00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217685"/>
            <a:ext cx="2643758" cy="3525011"/>
          </a:xfrm>
          <a:prstGeom prst="rect">
            <a:avLst/>
          </a:prstGeom>
          <a:ln w="38100" cap="sq">
            <a:solidFill>
              <a:schemeClr val="tx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98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49700" y="115888"/>
            <a:ext cx="5194300" cy="649287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«День здоровья»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4294967295"/>
          </p:nvPr>
        </p:nvSpPr>
        <p:spPr>
          <a:xfrm>
            <a:off x="0" y="4652963"/>
            <a:ext cx="8229600" cy="1473200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«Веселые старты»</a:t>
            </a:r>
            <a:endParaRPr lang="ru-RU" dirty="0"/>
          </a:p>
        </p:txBody>
      </p:sp>
      <p:pic>
        <p:nvPicPr>
          <p:cNvPr id="3075" name="Picture 3" descr="C:\Users\c50d-a-k8k\Desktop\профком 1\IMG-20200908-WA00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3168352" cy="4224470"/>
          </a:xfrm>
          <a:prstGeom prst="rect">
            <a:avLst/>
          </a:prstGeom>
          <a:ln w="38100" cap="sq">
            <a:solidFill>
              <a:schemeClr val="tx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c50d-a-k8k\Desktop\профком 1\IMG-20200908-WA0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764704"/>
            <a:ext cx="3779912" cy="2834934"/>
          </a:xfrm>
          <a:prstGeom prst="rect">
            <a:avLst/>
          </a:prstGeom>
          <a:ln w="38100" cap="sq">
            <a:solidFill>
              <a:schemeClr val="tx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c50d-a-k8k\Desktop\профком 1\IMG-20200907-WA002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" t="13193" r="7542" b="30136"/>
          <a:stretch/>
        </p:blipFill>
        <p:spPr bwMode="auto">
          <a:xfrm>
            <a:off x="5148064" y="3861048"/>
            <a:ext cx="3721308" cy="2880320"/>
          </a:xfrm>
          <a:prstGeom prst="rect">
            <a:avLst/>
          </a:prstGeom>
          <a:ln w="38100" cap="sq">
            <a:solidFill>
              <a:schemeClr val="tx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12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"/>
            <a:ext cx="9144000" cy="692696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548681"/>
            <a:ext cx="8964488" cy="3096343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Первичная профсоюзная организация постаралась создать в стенах начальной школы проект, который помог решить социальную проблему по </a:t>
            </a:r>
            <a:r>
              <a:rPr lang="ru-RU" sz="1800" b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здоровьесбережению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оздоровлению трудового коллектива. </a:t>
            </a:r>
          </a:p>
          <a:p>
            <a:pPr algn="just"/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ходе реализации проекта наш дружный коллектив стал еще более сплоченным. </a:t>
            </a:r>
          </a:p>
          <a:p>
            <a:pPr algn="just"/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Больничных листов, по сравнению с прошлым годом, уменьшилось.</a:t>
            </a:r>
          </a:p>
          <a:p>
            <a:pPr algn="just"/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Мероприятия по </a:t>
            </a:r>
            <a:r>
              <a:rPr lang="ru-RU" sz="1800" b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здоровьесбережению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оздоровлению вышли за рамки проекта. Увеличилось количество членов профсоюза, посещающих  бассейн по профсоюзным абонементам, выезжающих на экскурсии, на природу. </a:t>
            </a:r>
          </a:p>
        </p:txBody>
      </p:sp>
      <p:pic>
        <p:nvPicPr>
          <p:cNvPr id="5" name="Picture 2" descr="C:\Users\c50d-a-k8k\Desktop\Рабочий стол 2019 - 2020\ФОТО 2019\телефон март\IMG-20191114-WA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47" y="3896193"/>
            <a:ext cx="2703191" cy="2027393"/>
          </a:xfrm>
          <a:prstGeom prst="rect">
            <a:avLst/>
          </a:prstGeom>
          <a:ln w="38100" cap="sq">
            <a:solidFill>
              <a:schemeClr val="tx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c50d-a-k8k\Desktop\Рабочий стол 2019 - 2020\ФОТО 2019\фотки ТЕЛЕФОН\тлефото\55555\WhatsApp Images\IMG-20180425-WA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94" y="4564732"/>
            <a:ext cx="3035829" cy="2276872"/>
          </a:xfrm>
          <a:prstGeom prst="rect">
            <a:avLst/>
          </a:prstGeom>
          <a:ln w="38100" cap="sq">
            <a:solidFill>
              <a:schemeClr val="tx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111РАБОЧИЙ СТОЛ\ФОТОГРАФИИ\шолохов\DSCN10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3" y="4564732"/>
            <a:ext cx="2992107" cy="2244080"/>
          </a:xfrm>
          <a:prstGeom prst="rect">
            <a:avLst/>
          </a:prstGeom>
          <a:ln w="38100" cap="sq">
            <a:solidFill>
              <a:schemeClr val="tx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51520" y="3789039"/>
            <a:ext cx="2592288" cy="5760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Экскурсия</a:t>
            </a: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станицу Вешенская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231782" y="6195018"/>
            <a:ext cx="2592288" cy="5760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Поход </a:t>
            </a: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бассейн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303364" y="3789039"/>
            <a:ext cx="2592288" cy="5760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Экскурсия</a:t>
            </a: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г. Элиста</a:t>
            </a:r>
          </a:p>
        </p:txBody>
      </p:sp>
    </p:spTree>
    <p:extLst>
      <p:ext uri="{BB962C8B-B14F-4D97-AF65-F5344CB8AC3E}">
        <p14:creationId xmlns:p14="http://schemas.microsoft.com/office/powerpoint/2010/main" val="25549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Другая 28">
      <a:dk1>
        <a:sysClr val="windowText" lastClr="000000"/>
      </a:dk1>
      <a:lt1>
        <a:srgbClr val="B8CCE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1362</TotalTime>
  <Words>417</Words>
  <Application>Microsoft Office PowerPoint</Application>
  <PresentationFormat>Экран (4:3)</PresentationFormat>
  <Paragraphs>53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Муниципальное общеобразовательное учреждение «Начальная школа, реализующая адаптированные образовательные программы  для детей с нарушениями зрения, начальная школа № 2  Ворошиловского района г. Волгограда»  ПРОЕКТ «К ЗДОРОВЬЮ – ВМЕСТЕ!»</vt:lpstr>
      <vt:lpstr>МОУ начальная школа  №2 – особенное учреждение. Воспитанники и обучающиеся имеют отклонения в развитии в форме нарушений зрения. Кроме педагогов, педагога - психолога, инструктора ФК, учителя - логопеда, музыкального руководителя здесь трудятся врачи-офтальмологи, медсестры - ортоптистки. ОУ работает более 35 лет. Профсоюзная организация объединяет 44 человека, это - 100 % трудового коллектива! Большинство сотрудников работают в коррекционно-образовательном учреждении много лет, имеют значительный профсоюзный стаж. Ряды коллектива пополняют немало молодых специалистов, которые уже зарекомендовали себя инициативными педагогами и активными членами профсоюза.</vt:lpstr>
      <vt:lpstr>Презентация PowerPoint</vt:lpstr>
      <vt:lpstr>Презентация PowerPoint</vt:lpstr>
      <vt:lpstr>Презентация PowerPoint</vt:lpstr>
      <vt:lpstr>Коррекционные занятия</vt:lpstr>
      <vt:lpstr>Вокальная гимнастика</vt:lpstr>
      <vt:lpstr>Психологические  занятия </vt:lpstr>
      <vt:lpstr>Консультации медицинских работников</vt:lpstr>
      <vt:lpstr>«День здоровья»</vt:lpstr>
      <vt:lpstr>Вывод: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Галина Сенина</cp:lastModifiedBy>
  <cp:revision>87</cp:revision>
  <dcterms:created xsi:type="dcterms:W3CDTF">2013-10-10T17:14:24Z</dcterms:created>
  <dcterms:modified xsi:type="dcterms:W3CDTF">2026-03-19T13:15:54Z</dcterms:modified>
</cp:coreProperties>
</file>